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notesMasterIdLst>
    <p:notesMasterId r:id="rId18"/>
  </p:notesMasterIdLst>
  <p:handoutMasterIdLst>
    <p:handoutMasterId r:id="rId19"/>
  </p:handoutMasterIdLst>
  <p:sldIdLst>
    <p:sldId id="257" r:id="rId5"/>
    <p:sldId id="269" r:id="rId6"/>
    <p:sldId id="258" r:id="rId7"/>
    <p:sldId id="259" r:id="rId8"/>
    <p:sldId id="261" r:id="rId9"/>
    <p:sldId id="270" r:id="rId10"/>
    <p:sldId id="271" r:id="rId11"/>
    <p:sldId id="272" r:id="rId12"/>
    <p:sldId id="274" r:id="rId13"/>
    <p:sldId id="264" r:id="rId14"/>
    <p:sldId id="266" r:id="rId15"/>
    <p:sldId id="262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2D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DF957-C773-42E8-92F6-8E7E66BF9CA0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C7A6A-995E-4634-9A42-353F10A0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903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1.png"/><Relationship Id="rId7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6.png"/><Relationship Id="rId11" Type="http://schemas.openxmlformats.org/officeDocument/2006/relationships/image" Target="../media/image28.png"/><Relationship Id="rId5" Type="http://schemas.openxmlformats.org/officeDocument/2006/relationships/image" Target="../media/image14.png"/><Relationship Id="rId10" Type="http://schemas.openxmlformats.org/officeDocument/2006/relationships/image" Target="../media/image13.png"/><Relationship Id="rId4" Type="http://schemas.openxmlformats.org/officeDocument/2006/relationships/image" Target="../media/image32.png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9165" y="160118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710" y="3719630"/>
            <a:ext cx="749676" cy="775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36" y="4946754"/>
            <a:ext cx="1313458" cy="4017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1" y="1608417"/>
            <a:ext cx="1180646" cy="601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34" y="3462687"/>
            <a:ext cx="785245" cy="7783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252" y="560779"/>
            <a:ext cx="1131863" cy="969486"/>
          </a:xfrm>
          <a:prstGeom prst="rect">
            <a:avLst/>
          </a:prstGeom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1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5" y="1731776"/>
            <a:ext cx="973361" cy="1253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5" y="991277"/>
            <a:ext cx="523657" cy="1416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15" y="3758386"/>
            <a:ext cx="916723" cy="7314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86" y="147017"/>
            <a:ext cx="722633" cy="717650"/>
          </a:xfrm>
          <a:prstGeom prst="rect">
            <a:avLst/>
          </a:prstGeom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651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71" y="182485"/>
            <a:ext cx="623266" cy="657619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643" y="923337"/>
            <a:ext cx="798187" cy="5240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098" y="696303"/>
            <a:ext cx="1077995" cy="1387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323990"/>
            <a:ext cx="526988" cy="1425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2105282"/>
            <a:ext cx="829574" cy="8238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13" y="5101326"/>
            <a:ext cx="895279" cy="4558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5" y="1529530"/>
            <a:ext cx="1153102" cy="98767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33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73" y="3758386"/>
            <a:ext cx="861745" cy="781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855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978" y="1491330"/>
            <a:ext cx="1404330" cy="7150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2" y="1749087"/>
            <a:ext cx="1175655" cy="10069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86" y="6032241"/>
            <a:ext cx="1008264" cy="603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9348" y="4859421"/>
            <a:ext cx="1798138" cy="570115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8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4" y="2779905"/>
            <a:ext cx="331469" cy="777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3843003"/>
            <a:ext cx="408487" cy="3451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987" y="1753346"/>
            <a:ext cx="342592" cy="3741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794" y="3643668"/>
            <a:ext cx="386095" cy="423459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90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249293"/>
            <a:ext cx="798187" cy="524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06" y="1390262"/>
            <a:ext cx="678815" cy="7182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474" y="1031437"/>
            <a:ext cx="762565" cy="1223076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12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04" y="4423435"/>
            <a:ext cx="870858" cy="8648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070" y="3193142"/>
            <a:ext cx="680703" cy="663421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41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611" y="1153529"/>
            <a:ext cx="1390613" cy="11911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75" y="2281641"/>
            <a:ext cx="795802" cy="127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81" y="5063752"/>
            <a:ext cx="1108023" cy="564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2" y="63328"/>
            <a:ext cx="726094" cy="7683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884" y="428151"/>
            <a:ext cx="758559" cy="4943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4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79045" y="2569706"/>
            <a:ext cx="5493984" cy="69958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253" y="3701964"/>
            <a:ext cx="1008264" cy="60348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07" y="144010"/>
            <a:ext cx="798187" cy="5240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21" y="4305451"/>
            <a:ext cx="365839" cy="2918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5" y="3514890"/>
            <a:ext cx="342592" cy="3741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783" y="3126050"/>
            <a:ext cx="331469" cy="7776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55" y="668011"/>
            <a:ext cx="1077995" cy="138791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01" y="1727119"/>
            <a:ext cx="623266" cy="65761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C -0.00833 0.00278 -0.01823 0.0051 -0.0237 0.01181 C -0.02904 0.01945 -0.03255 0.02963 -0.03633 0.03982 C -0.04023 0.04977 -0.0401 0.06088 -0.03997 0.07223 C -0.03958 0.08264 -0.03867 0.09468 -0.03359 0.10695 C -0.02969 0.11852 -0.02148 0.13056 -0.01185 0.14121 C -0.00352 0.15163 0.00716 0.16088 0.01823 0.16922 C 0.02917 0.17663 0.04062 0.18311 0.05104 0.18704 C 0.06276 0.19121 0.07344 0.1926 0.08372 0.19028 C 0.09271 0.18843 0.10117 0.18496 0.10755 0.17778 C 0.11328 0.17153 0.11745 0.16065 0.11888 0.15047 C 0.12201 0.14213 0.12227 0.12987 0.11901 0.11783 C 0.11628 0.10649 0.10911 0.09514 0.09857 0.08588 C 0.0875 0.07686 0.07591 0.07431 0.06719 0.07593 C 0.05951 0.07848 0.05326 0.08565 0.05013 0.0963 C 0.04818 0.10764 0.0474 0.11852 0.05052 0.12987 C 0.05378 0.14098 0.0526 0.14213 0.0694 0.16389 C 0.08424 0.18519 0.10156 0.19075 0.11224 0.19723 C 0.12214 0.20278 0.13112 0.20371 0.14219 0.20625 C 0.1543 0.20788 0.16536 0.2051 0.17279 0.20163 C 0.18099 0.19885 0.18477 0.19144 0.19102 0.17963 C 0.19648 0.1669 0.19792 0.16065 0.19935 0.14977 C 0.20104 0.13959 0.20286 0.12917 0.20508 0.11899 " pathEditMode="relative" rAng="1020000" ptsTypes="AAAAAAAAAAAAAAAA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12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13047 -0.08264 C 0.15768 -0.10069 0.19831 -0.11157 0.24115 -0.11157 C 0.28985 -0.11157 0.32891 -0.10069 0.35612 -0.08264 L 0.48698 -3.7037E-7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49" y="-55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47812 -0.01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6" y="-7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7838 0.00463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03242 0.2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100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18568 -0.187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5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2630"/>
            <a:ext cx="2806383" cy="32453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310" y="2319185"/>
            <a:ext cx="3911690" cy="453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86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6.png"/><Relationship Id="rId7" Type="http://schemas.openxmlformats.org/officeDocument/2006/relationships/image" Target="../media/image4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17.png"/><Relationship Id="rId7" Type="http://schemas.openxmlformats.org/officeDocument/2006/relationships/image" Target="../media/image4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Relationship Id="rId9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5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6284" y="1107367"/>
            <a:ext cx="9144000" cy="118331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8800" dirty="0" err="1" smtClean="0">
                <a:latin typeface="Monotype Corsiva" panose="03010101010201010101" pitchFamily="66" charset="0"/>
              </a:rPr>
              <a:t>Фитбол</a:t>
            </a:r>
            <a:r>
              <a:rPr lang="ru-RU" sz="8800" dirty="0" smtClean="0">
                <a:latin typeface="Monotype Corsiva" panose="03010101010201010101" pitchFamily="66" charset="0"/>
              </a:rPr>
              <a:t> - аэробика</a:t>
            </a:r>
            <a:endParaRPr lang="ru-RU" sz="8800" dirty="0"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170822">
            <a:off x="2127565" y="2393868"/>
            <a:ext cx="7800206" cy="3900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Волшебники Двора - Дорога к солнцу (audiopoisk.com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" end="54964.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14:vortex dir="r"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8971" y="329476"/>
            <a:ext cx="112950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Цель программы</a:t>
            </a:r>
            <a:r>
              <a:rPr lang="ru-RU" sz="2800" dirty="0">
                <a:solidFill>
                  <a:srgbClr val="00000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: содействовать гармоничному развитию личности ребенка через укрепление здоровья, приобщение к здоровому образу жизни посредством использования </a:t>
            </a:r>
            <a:r>
              <a:rPr lang="ru-RU" sz="2800" dirty="0" err="1">
                <a:solidFill>
                  <a:srgbClr val="00000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фитбол</a:t>
            </a:r>
            <a:r>
              <a:rPr lang="ru-RU" sz="2800" dirty="0">
                <a:solidFill>
                  <a:srgbClr val="00000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- </a:t>
            </a:r>
            <a:r>
              <a:rPr lang="ru-RU" sz="2800" dirty="0" smtClean="0">
                <a:solidFill>
                  <a:srgbClr val="00000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аэробики. 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0443">
            <a:off x="2168433" y="2012695"/>
            <a:ext cx="7587343" cy="3692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5488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323" y="4997226"/>
            <a:ext cx="1107942" cy="3388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4170" y="0"/>
            <a:ext cx="120178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kern="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П</a:t>
            </a:r>
            <a:r>
              <a:rPr lang="ru-RU" sz="2800" b="1" i="1" kern="0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овышение </a:t>
            </a:r>
            <a:r>
              <a:rPr lang="ru-RU" sz="2800" b="1" i="1" kern="0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эффективности физкультурно-оздоровительной работы и профилактика нарушений опорно-двигательного аппарата.</a:t>
            </a:r>
            <a:endParaRPr lang="ru-RU" sz="2800" i="1" dirty="0">
              <a:latin typeface="Monotype Corsiva" panose="03010101010201010101" pitchFamily="66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49" y="766259"/>
            <a:ext cx="5547360" cy="4160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596" y="2050600"/>
            <a:ext cx="6008940" cy="45067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5893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5" y="1731776"/>
            <a:ext cx="973361" cy="1253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5" y="991277"/>
            <a:ext cx="523657" cy="14160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15" y="3758386"/>
            <a:ext cx="916723" cy="7314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86" y="147017"/>
            <a:ext cx="722633" cy="7176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65463" y="117174"/>
            <a:ext cx="1162445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Monotype Corsiva" panose="03010101010201010101" pitchFamily="66" charset="0"/>
              </a:rPr>
              <a:t>ОСНОВНЫЕ </a:t>
            </a:r>
            <a:r>
              <a:rPr lang="ru-RU" sz="2800" b="1" i="1" dirty="0">
                <a:latin typeface="Monotype Corsiva" panose="03010101010201010101" pitchFamily="66" charset="0"/>
              </a:rPr>
              <a:t>ЗАДАЧИ </a:t>
            </a:r>
            <a:r>
              <a:rPr lang="ru-RU" sz="2800" b="1" i="1" dirty="0" smtClean="0">
                <a:latin typeface="Monotype Corsiva" panose="03010101010201010101" pitchFamily="66" charset="0"/>
              </a:rPr>
              <a:t>ФИТБОЛ-</a:t>
            </a:r>
            <a:r>
              <a:rPr lang="ru-RU" sz="3600" dirty="0" smtClean="0">
                <a:latin typeface="Monotype Corsiva" panose="03010101010201010101" pitchFamily="66" charset="0"/>
              </a:rPr>
              <a:t>аэробики</a:t>
            </a:r>
            <a:r>
              <a:rPr lang="ru-RU" sz="2800" b="1" i="1" dirty="0" smtClean="0">
                <a:latin typeface="Monotype Corsiva" panose="03010101010201010101" pitchFamily="66" charset="0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В </a:t>
            </a:r>
            <a:r>
              <a:rPr lang="ru-RU" sz="2800" b="1" dirty="0">
                <a:latin typeface="Monotype Corsiva" panose="03010101010201010101" pitchFamily="66" charset="0"/>
              </a:rPr>
              <a:t>ДОШКОЛЬНОМ ВОЗРАСТЕ </a:t>
            </a:r>
            <a:endParaRPr lang="ru-RU" sz="2800" b="1" dirty="0" smtClean="0">
              <a:latin typeface="Monotype Corsiva" panose="03010101010201010101" pitchFamily="66" charset="0"/>
            </a:endParaRPr>
          </a:p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1.Укрепление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детей, включающее формирование опорно-двигательного аппарата, стимулирование функций сердечно-сосудистой, дыхательной систем и координационных способностей.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основы для нормального роста и полноценного развития ребенка, путем целесообразной двигательной активности и закаливающих мероприятий.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Приобщение детей к здоровому образу жизни, выработка потребности в регулярных занятиях физической культурой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Совершенствовать эмоциональную сферу дошкольников.</a:t>
            </a: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жизненно необходимых двигательных умений и навыков детей в соответствии с их индивидуальными и возрастными особенностями. Развитие физических качеств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Развитие умственной сферы посредством выполнения двигательных действий, с помощью которых ребенок усваивает элементарные знания об окружающем мире и о способах взаимодействия с ним, а так же познает собственное тело и его многочисленные возможности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Развитие культуры движений и телесной рефлексии.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 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положительного отношения к физическим упражнениям, подвижным играм и закаливающим процедурам, их влияние на укрепление здоровья человека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Воспитание нравственно-волевых качеств личности,  активной жизненной позиции, развитие коммуникативных навыков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Способствовать развитию самоконтроля и самооценки. </a:t>
            </a:r>
          </a:p>
        </p:txBody>
      </p:sp>
    </p:spTree>
    <p:extLst>
      <p:ext uri="{BB962C8B-B14F-4D97-AF65-F5344CB8AC3E}">
        <p14:creationId xmlns:p14="http://schemas.microsoft.com/office/powerpoint/2010/main" val="206330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7000">
        <p15:prstTrans prst="drap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098" y="696303"/>
            <a:ext cx="1077995" cy="1387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323990"/>
            <a:ext cx="526988" cy="14250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18" y="2105282"/>
            <a:ext cx="829574" cy="8238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13" y="5101326"/>
            <a:ext cx="895279" cy="4558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75" y="1529530"/>
            <a:ext cx="1153102" cy="98767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8046" y="234638"/>
            <a:ext cx="120439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Monotype Corsiva" panose="03010101010201010101" pitchFamily="66" charset="0"/>
              </a:rPr>
              <a:t>Оздоровительное воздействие </a:t>
            </a:r>
            <a:br>
              <a:rPr lang="ru-RU" sz="3200" b="1" dirty="0">
                <a:latin typeface="Monotype Corsiva" panose="03010101010201010101" pitchFamily="66" charset="0"/>
              </a:rPr>
            </a:br>
            <a:r>
              <a:rPr lang="ru-RU" sz="3200" b="1" dirty="0" err="1" smtClean="0">
                <a:latin typeface="Monotype Corsiva" panose="03010101010201010101" pitchFamily="66" charset="0"/>
              </a:rPr>
              <a:t>фитбол</a:t>
            </a:r>
            <a:r>
              <a:rPr lang="ru-RU" sz="3200" b="1" dirty="0" smtClean="0">
                <a:latin typeface="Monotype Corsiva" panose="03010101010201010101" pitchFamily="66" charset="0"/>
              </a:rPr>
              <a:t>-аэробики </a:t>
            </a:r>
            <a:r>
              <a:rPr lang="ru-RU" sz="3200" b="1" dirty="0">
                <a:latin typeface="Monotype Corsiva" panose="03010101010201010101" pitchFamily="66" charset="0"/>
              </a:rPr>
              <a:t>на организм ребенка</a:t>
            </a:r>
            <a:br>
              <a:rPr lang="ru-RU" sz="3200" b="1" dirty="0">
                <a:latin typeface="Monotype Corsiva" panose="03010101010201010101" pitchFamily="66" charset="0"/>
              </a:rPr>
            </a:br>
            <a:endParaRPr lang="ru-RU" sz="3200" dirty="0"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433" y="1955500"/>
            <a:ext cx="3349534" cy="2680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ятно 1 16"/>
          <p:cNvSpPr/>
          <p:nvPr/>
        </p:nvSpPr>
        <p:spPr>
          <a:xfrm>
            <a:off x="300446" y="946503"/>
            <a:ext cx="3642775" cy="2020389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Профилактика мышечной недостаточности</a:t>
            </a:r>
            <a:endParaRPr lang="ru-RU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8" name="Пятно 1 17"/>
          <p:cNvSpPr/>
          <p:nvPr/>
        </p:nvSpPr>
        <p:spPr>
          <a:xfrm>
            <a:off x="816726" y="2615701"/>
            <a:ext cx="4068783" cy="2020389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Monotype Corsiva" panose="03010101010201010101" pitchFamily="66" charset="0"/>
              </a:rPr>
              <a:t>Совершенствование координации движений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20" name="Пятно 1 19"/>
          <p:cNvSpPr/>
          <p:nvPr/>
        </p:nvSpPr>
        <p:spPr>
          <a:xfrm>
            <a:off x="967269" y="4110447"/>
            <a:ext cx="4068783" cy="274755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Monotype Corsiva" panose="03010101010201010101" pitchFamily="66" charset="0"/>
              </a:rPr>
              <a:t>Развитие функций равновесия и вестибулярного аппарата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21" name="Пятно 1 20"/>
          <p:cNvSpPr/>
          <p:nvPr/>
        </p:nvSpPr>
        <p:spPr>
          <a:xfrm>
            <a:off x="8228079" y="946503"/>
            <a:ext cx="4116321" cy="1924615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Monotype Corsiva" panose="03010101010201010101" pitchFamily="66" charset="0"/>
              </a:rPr>
              <a:t>Укрепление мышц брюшного пресса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22" name="Пятно 1 21"/>
          <p:cNvSpPr/>
          <p:nvPr/>
        </p:nvSpPr>
        <p:spPr>
          <a:xfrm>
            <a:off x="4650018" y="4394437"/>
            <a:ext cx="4068783" cy="2512935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Monotype Corsiva" panose="03010101010201010101" pitchFamily="66" charset="0"/>
              </a:rPr>
              <a:t>Профилактика развития плоскостопия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23" name="Пятно 1 22"/>
          <p:cNvSpPr/>
          <p:nvPr/>
        </p:nvSpPr>
        <p:spPr>
          <a:xfrm>
            <a:off x="8101337" y="4316321"/>
            <a:ext cx="4116321" cy="169549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Monotype Corsiva" panose="03010101010201010101" pitchFamily="66" charset="0"/>
              </a:rPr>
              <a:t>Формирование осанки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24" name="Пятно 1 23"/>
          <p:cNvSpPr/>
          <p:nvPr/>
        </p:nvSpPr>
        <p:spPr>
          <a:xfrm>
            <a:off x="8027967" y="2545886"/>
            <a:ext cx="4116321" cy="2190662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Увеличение гибкости и подвижности суставов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22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5132" y="219197"/>
            <a:ext cx="11512731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структуру занятий</a:t>
            </a:r>
            <a:r>
              <a:rPr lang="ru-RU" sz="28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тесно вплетены различные виды деятельности: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наряду с дыхательными и двигательными упражнениями, </a:t>
            </a:r>
            <a:r>
              <a:rPr lang="ru-RU" sz="2800" dirty="0" err="1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психогимнастическими</a:t>
            </a:r>
            <a:r>
              <a:rPr lang="ru-RU" sz="28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этюдами ребенок поет, танцует, импровизирует.</a:t>
            </a:r>
            <a:endParaRPr lang="ru-RU" sz="2800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605" y="2196661"/>
            <a:ext cx="6175783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17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Tm="5000">
        <p15:prstTrans prst="drap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71" y="182485"/>
            <a:ext cx="623266" cy="657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643" y="923337"/>
            <a:ext cx="798187" cy="524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6091" y="390436"/>
            <a:ext cx="114778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ПРИ ПРОВЕДЕНИИ УПРАЖНЕНИЙ ФИТБОЛ – </a:t>
            </a:r>
            <a:r>
              <a:rPr kumimoji="0" lang="ru-RU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аэробики</a:t>
            </a:r>
            <a:r>
              <a:rPr kumimoji="0" lang="ru-RU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B800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В ОБРАЗОВАТЕЛЬНОЙ ДЕЯТЕЛЬНОСТИ ПО ФИЗИЧЕСКОЙ КУЛЬТУРЕ, МЯЧ ИСПОЛЬЗУЕТСЯ КАК: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3699" y="1552494"/>
            <a:ext cx="6096000" cy="40195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Ориентир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Препятствие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Предмет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Опора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B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Times New Roman" pitchFamily="18" charset="0"/>
              </a:rPr>
              <a:t>Отягощение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B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n-ea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03" y="1435981"/>
            <a:ext cx="3459936" cy="22806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1943">
            <a:off x="5612512" y="3412962"/>
            <a:ext cx="3251199" cy="32511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03410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3806" y="309749"/>
            <a:ext cx="1112084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Упражнения с этим чудо - мячом улучшают функцию сердечно-сосудистой системы, дыхания, активизируют обмен веществ, интенсивность процессов пищеварения, защитные свойства и сопротивляемость организма в целом. Лечебные качества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фитбола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специалисты объясняют воздействием колебаний мяча.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581" y="1942676"/>
            <a:ext cx="7120745" cy="47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76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4" y="2779905"/>
            <a:ext cx="331469" cy="7776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3843003"/>
            <a:ext cx="408487" cy="3451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987" y="1753346"/>
            <a:ext cx="342592" cy="3741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794" y="3643668"/>
            <a:ext cx="386095" cy="423459"/>
          </a:xfrm>
          <a:prstGeom prst="rect">
            <a:avLst/>
          </a:prstGeom>
        </p:spPr>
      </p:pic>
      <p:pic>
        <p:nvPicPr>
          <p:cNvPr id="14" name="Picture 8" descr="DSCN209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34238">
            <a:off x="220067" y="685501"/>
            <a:ext cx="4684357" cy="3515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9" descr="DSCN209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702648">
            <a:off x="7803965" y="952546"/>
            <a:ext cx="3850826" cy="2981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0" descr="DSCN2100"/>
          <p:cNvPicPr>
            <a:picLocks noGrp="1"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418247">
            <a:off x="3515015" y="3148665"/>
            <a:ext cx="4781542" cy="3436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7727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Tm="4000">
        <p15:prstTrans prst="drap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73" y="3758386"/>
            <a:ext cx="861745" cy="7814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590" y="2510199"/>
            <a:ext cx="5858949" cy="407913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480767" y="281207"/>
            <a:ext cx="11387579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Практически </a:t>
            </a:r>
            <a:r>
              <a:rPr lang="ru-RU" sz="2800" dirty="0" err="1" smtClean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Фитбол</a:t>
            </a:r>
            <a:r>
              <a:rPr lang="ru-RU" sz="2800" dirty="0" smtClean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– единственный вид гимнастики , где в выполнение физических упражнений включаются совместно двигательный, вестибулярный, зрительный и тактильные анализаторы, что в геометрической прогрессии усиливает положительный эффект от занятий на </a:t>
            </a:r>
            <a:r>
              <a:rPr lang="ru-RU" sz="2800" dirty="0" err="1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фитболах</a:t>
            </a:r>
            <a:r>
              <a:rPr lang="ru-RU" sz="28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385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978" y="1491330"/>
            <a:ext cx="1404330" cy="7150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2" y="1749087"/>
            <a:ext cx="1175655" cy="10069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86" y="6032241"/>
            <a:ext cx="1008264" cy="6034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9348" y="4859421"/>
            <a:ext cx="1798138" cy="5701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8011" y="451396"/>
            <a:ext cx="114604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i="1" dirty="0">
                <a:latin typeface="Monotype Corsiva" panose="03010101010201010101" pitchFamily="66" charset="0"/>
              </a:rPr>
              <a:t>Но детей в этих занятиях привлекает совсем не польза: попрыгать в веселой компании на огромных мячах, что может быть интереснее! Особенно, если занятие сопровождается музыкой и сказками.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254" y="2037667"/>
            <a:ext cx="5503972" cy="4127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48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04" y="4423435"/>
            <a:ext cx="870858" cy="8648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070" y="3193142"/>
            <a:ext cx="680703" cy="663421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77" y="1520798"/>
            <a:ext cx="7230483" cy="4873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313" y="246624"/>
            <a:ext cx="7468247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54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611" y="1153529"/>
            <a:ext cx="1390613" cy="11911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75" y="2281641"/>
            <a:ext cx="795802" cy="12763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2" y="63328"/>
            <a:ext cx="726094" cy="7683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884" y="428151"/>
            <a:ext cx="758559" cy="4943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44732" y="675321"/>
            <a:ext cx="1105988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4000" b="1" dirty="0">
                <a:solidFill>
                  <a:srgbClr val="9900CC"/>
                </a:solidFill>
                <a:latin typeface="Monotype Corsiva" panose="03010101010201010101" pitchFamily="66" charset="0"/>
              </a:rPr>
              <a:t>Безусловно, </a:t>
            </a:r>
            <a:r>
              <a:rPr lang="ru-RU" altLang="ru-RU" sz="4000" b="1" dirty="0" err="1" smtClean="0">
                <a:solidFill>
                  <a:srgbClr val="9900CC"/>
                </a:solidFill>
                <a:latin typeface="Monotype Corsiva" panose="03010101010201010101" pitchFamily="66" charset="0"/>
              </a:rPr>
              <a:t>фитбол</a:t>
            </a:r>
            <a:r>
              <a:rPr lang="ru-RU" altLang="ru-RU" sz="4000" b="1" smtClean="0">
                <a:solidFill>
                  <a:srgbClr val="9900CC"/>
                </a:solidFill>
                <a:latin typeface="Monotype Corsiva" panose="03010101010201010101" pitchFamily="66" charset="0"/>
              </a:rPr>
              <a:t>-аэробика </a:t>
            </a:r>
            <a:r>
              <a:rPr lang="ru-RU" altLang="ru-RU" sz="4000" b="1" dirty="0" smtClean="0">
                <a:solidFill>
                  <a:srgbClr val="9900CC"/>
                </a:solidFill>
                <a:latin typeface="Monotype Corsiva" panose="03010101010201010101" pitchFamily="66" charset="0"/>
              </a:rPr>
              <a:t>оказывает </a:t>
            </a:r>
            <a:r>
              <a:rPr lang="ru-RU" altLang="ru-RU" sz="4000" b="1" dirty="0">
                <a:solidFill>
                  <a:srgbClr val="9900CC"/>
                </a:solidFill>
                <a:latin typeface="Monotype Corsiva" panose="03010101010201010101" pitchFamily="66" charset="0"/>
              </a:rPr>
              <a:t>широкий спектр </a:t>
            </a:r>
            <a:r>
              <a:rPr lang="ru-RU" altLang="ru-RU" sz="4000" b="1" dirty="0" smtClean="0">
                <a:solidFill>
                  <a:srgbClr val="9900CC"/>
                </a:solidFill>
                <a:latin typeface="Monotype Corsiva" panose="03010101010201010101" pitchFamily="66" charset="0"/>
              </a:rPr>
              <a:t>оздоровительного </a:t>
            </a:r>
            <a:r>
              <a:rPr lang="ru-RU" altLang="ru-RU" sz="4000" b="1" dirty="0">
                <a:solidFill>
                  <a:srgbClr val="9900CC"/>
                </a:solidFill>
                <a:latin typeface="Monotype Corsiva" panose="03010101010201010101" pitchFamily="66" charset="0"/>
              </a:rPr>
              <a:t>воздействия на детский организм, способствует развитию творчества детской фантазии и эмоционально раскрепощают детей.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177" y="2768202"/>
            <a:ext cx="6016534" cy="4013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39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3F4240F5-2366-4AD0-A9C8-F7854C4F60D0}" vid="{CD1CFEDD-F3AE-4D17-A8B2-1D95CC7BDB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3741CD3-8569-4BAB-AF6D-FCD53F5F38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0BA057-99D9-4B2E-9EEA-9426853949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6E651B-F8A4-462D-AD53-A41449326690}">
  <ds:schemaRefs>
    <ds:schemaRef ds:uri="http://schemas.microsoft.com/office/2006/metadata/properties"/>
    <ds:schemaRef ds:uri="http://purl.org/dc/dcmitype/"/>
    <ds:schemaRef ds:uri="http://schemas.microsoft.com/sharepoint/v3"/>
    <ds:schemaRef ds:uri="2547570a-e5f4-4946-a4c3-82580e42479e"/>
    <ds:schemaRef ds:uri="http://purl.org/dc/elements/1.1/"/>
    <ds:schemaRef ds:uri="6ee78bd2-4339-4042-adc0-bcc646419980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на тему Природа и мир вокруг нас с насекомыми</Template>
  <TotalTime>0</TotalTime>
  <Words>245</Words>
  <Application>Microsoft Office PowerPoint</Application>
  <PresentationFormat>Широкоэкранный</PresentationFormat>
  <Paragraphs>37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Monotype Corsiva</vt:lpstr>
      <vt:lpstr>Segoe UI</vt:lpstr>
      <vt:lpstr>Segoe UI Light</vt:lpstr>
      <vt:lpstr>Times New Roman</vt:lpstr>
      <vt:lpstr>Тема1</vt:lpstr>
      <vt:lpstr>Фитбол - аэробика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2018-09-10T17:35:00Z</dcterms:created>
  <dcterms:modified xsi:type="dcterms:W3CDTF">2018-09-11T08:24:30Z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